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57" r:id="rId2"/>
    <p:sldId id="279" r:id="rId3"/>
    <p:sldId id="267" r:id="rId4"/>
    <p:sldId id="285" r:id="rId5"/>
    <p:sldId id="287" r:id="rId6"/>
    <p:sldId id="273" r:id="rId7"/>
    <p:sldId id="274" r:id="rId8"/>
    <p:sldId id="272" r:id="rId9"/>
    <p:sldId id="268" r:id="rId10"/>
    <p:sldId id="283" r:id="rId11"/>
    <p:sldId id="270" r:id="rId12"/>
    <p:sldId id="271" r:id="rId13"/>
    <p:sldId id="280" r:id="rId14"/>
    <p:sldId id="277" r:id="rId15"/>
    <p:sldId id="278" r:id="rId16"/>
    <p:sldId id="286" r:id="rId17"/>
    <p:sldId id="281" r:id="rId18"/>
    <p:sldId id="282" r:id="rId19"/>
    <p:sldId id="266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653E1AD-F137-40F5-B28A-D1ED3649CE2E}">
          <p14:sldIdLst>
            <p14:sldId id="257"/>
            <p14:sldId id="279"/>
            <p14:sldId id="267"/>
            <p14:sldId id="285"/>
            <p14:sldId id="287"/>
            <p14:sldId id="273"/>
            <p14:sldId id="274"/>
            <p14:sldId id="272"/>
            <p14:sldId id="268"/>
            <p14:sldId id="283"/>
            <p14:sldId id="270"/>
            <p14:sldId id="271"/>
            <p14:sldId id="280"/>
            <p14:sldId id="277"/>
            <p14:sldId id="278"/>
            <p14:sldId id="286"/>
            <p14:sldId id="281"/>
            <p14:sldId id="282"/>
          </p14:sldIdLst>
        </p14:section>
        <p14:section name="Sekcja bez tytułu" id="{B936758F-8F55-4BAE-9DA0-A48BA1156BED}">
          <p14:sldIdLst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152" autoAdjust="0"/>
    <p:restoredTop sz="94680" autoAdjust="0"/>
  </p:normalViewPr>
  <p:slideViewPr>
    <p:cSldViewPr>
      <p:cViewPr>
        <p:scale>
          <a:sx n="75" d="100"/>
          <a:sy n="75" d="100"/>
        </p:scale>
        <p:origin x="-173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CF189-A5AE-4FA8-962A-4D7B38FE3A8C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BFF21-FD56-40AD-A178-952365B569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36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21.04.2022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oradnia@dobryrodzic.p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992888" cy="5760639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pl-PL" sz="4400" dirty="0"/>
              <a:t>ZDROWIE PSYCHICZNE DZIECI W CZASIE PANDEMII </a:t>
            </a:r>
            <a:r>
              <a:rPr lang="pl-PL" sz="4400" dirty="0" smtClean="0"/>
              <a:t>COVID-19.</a:t>
            </a:r>
            <a:r>
              <a:rPr lang="pl-PL" sz="4400" dirty="0"/>
              <a:t/>
            </a:r>
            <a:br>
              <a:rPr lang="pl-PL" sz="4400" dirty="0"/>
            </a:br>
            <a:r>
              <a:rPr lang="pl-PL" sz="8000" dirty="0"/>
              <a:t/>
            </a:r>
            <a:br>
              <a:rPr lang="pl-PL" sz="8000" dirty="0"/>
            </a:br>
            <a:r>
              <a:rPr lang="pl-PL" sz="7300" dirty="0" smtClean="0">
                <a:effectLst/>
              </a:rPr>
              <a:t/>
            </a:r>
            <a:br>
              <a:rPr lang="pl-PL" sz="7300" dirty="0" smtClean="0">
                <a:effectLst/>
              </a:rPr>
            </a:br>
            <a:r>
              <a:rPr lang="pl-PL" sz="7300" dirty="0">
                <a:effectLst/>
              </a:rPr>
              <a:t/>
            </a:r>
            <a:br>
              <a:rPr lang="pl-PL" sz="7300" dirty="0">
                <a:effectLst/>
              </a:rPr>
            </a:br>
            <a:r>
              <a:rPr lang="pl-PL" sz="7300" dirty="0" smtClean="0">
                <a:effectLst/>
              </a:rPr>
              <a:t> </a:t>
            </a:r>
            <a:br>
              <a:rPr lang="pl-PL" sz="7300" dirty="0" smtClean="0">
                <a:effectLst/>
              </a:rPr>
            </a:br>
            <a:r>
              <a:rPr lang="pl-PL" sz="7300" dirty="0">
                <a:effectLst/>
              </a:rPr>
              <a:t/>
            </a:r>
            <a:br>
              <a:rPr lang="pl-PL" sz="7300" dirty="0">
                <a:effectLst/>
              </a:rPr>
            </a:br>
            <a:endParaRPr lang="pl-PL" sz="6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980001" cy="285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381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198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dirty="0"/>
              <a:t>Rozmawiamy z dzieckiem o jego nauce, interesujmy się tym, jak sobie radzi. Nie jest też dobrze, jeśli dziecko uczy się, a ma pootwierane okna z innymi stronami, grami, jednocześnie coś robi na komórce. Dzieci mówią, że „ogarniają” taki wielowątkowy przekaz, ale to jest bardzo męczące dla mózgów.</a:t>
            </a:r>
          </a:p>
        </p:txBody>
      </p:sp>
    </p:spTree>
    <p:extLst>
      <p:ext uri="{BB962C8B-B14F-4D97-AF65-F5344CB8AC3E}">
        <p14:creationId xmlns:p14="http://schemas.microsoft.com/office/powerpoint/2010/main" val="12469607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9297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/>
              <a:t> </a:t>
            </a:r>
            <a:r>
              <a:rPr lang="pl-PL" sz="3200" dirty="0" smtClean="0"/>
              <a:t>Jako </a:t>
            </a:r>
            <a:r>
              <a:rPr lang="pl-PL" sz="3200" dirty="0"/>
              <a:t>rodzice starajmy się zachować spokój niezależnie od </a:t>
            </a:r>
            <a:r>
              <a:rPr lang="pl-PL" sz="3200" dirty="0" smtClean="0"/>
              <a:t>tego, co </a:t>
            </a:r>
            <a:r>
              <a:rPr lang="pl-PL" sz="3200" dirty="0"/>
              <a:t>się dzieje. Porządkujmy chaos i pomóżmy dziecku planować – obniżymy poziom </a:t>
            </a:r>
            <a:r>
              <a:rPr lang="pl-PL" sz="3200" dirty="0" smtClean="0"/>
              <a:t>niepokoju.</a:t>
            </a:r>
            <a:endParaRPr lang="pl-PL" sz="3200" dirty="0"/>
          </a:p>
          <a:p>
            <a:pPr>
              <a:buFont typeface="Arial" pitchFamily="34" charset="0"/>
              <a:buChar char="•"/>
            </a:pPr>
            <a:r>
              <a:rPr lang="pl-PL" sz="3200" dirty="0"/>
              <a:t> </a:t>
            </a:r>
            <a:r>
              <a:rPr lang="pl-PL" sz="3200" dirty="0" smtClean="0"/>
              <a:t>Rozmawiajmy </a:t>
            </a:r>
            <a:r>
              <a:rPr lang="pl-PL" sz="3200" dirty="0"/>
              <a:t>z dzieckiem o możliwościach rozwiązania </a:t>
            </a:r>
            <a:r>
              <a:rPr lang="pl-PL" sz="3200" dirty="0" smtClean="0"/>
              <a:t>problemu.</a:t>
            </a:r>
            <a:endParaRPr lang="pl-PL" sz="3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58160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43608" y="404664"/>
            <a:ext cx="7120880" cy="585098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/>
              <a:t>Rozmawiajcie z dziećmi o emocjach, dajcie im poczuć, że mają prawo do rozmaitych emocji i będą wysłuchane.  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Zapewnijmy </a:t>
            </a:r>
            <a:r>
              <a:rPr lang="pl-PL" sz="2800" dirty="0"/>
              <a:t>dziecku odpowiednią ilość </a:t>
            </a:r>
            <a:r>
              <a:rPr lang="pl-PL" sz="2800" dirty="0" smtClean="0"/>
              <a:t>snu.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Zapewnijmy </a:t>
            </a:r>
            <a:r>
              <a:rPr lang="pl-PL" sz="2800" dirty="0"/>
              <a:t>dziecku </a:t>
            </a:r>
            <a:r>
              <a:rPr lang="pl-PL" sz="2800" dirty="0" smtClean="0"/>
              <a:t>ruch</a:t>
            </a:r>
            <a:r>
              <a:rPr lang="pl-PL" sz="2800" dirty="0"/>
              <a:t> </a:t>
            </a:r>
            <a:r>
              <a:rPr lang="pl-PL" sz="2800" dirty="0" smtClean="0"/>
              <a:t>i </a:t>
            </a:r>
            <a:r>
              <a:rPr lang="pl-PL" sz="2800" dirty="0"/>
              <a:t>zdrową </a:t>
            </a:r>
            <a:r>
              <a:rPr lang="pl-PL" sz="2800" dirty="0" smtClean="0"/>
              <a:t>dietę.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Celebrujmy </a:t>
            </a:r>
            <a:r>
              <a:rPr lang="pl-PL" sz="2800" dirty="0"/>
              <a:t>rytuały rodzinne np. wspólne posiłki, wieczory filmowe, gry planszowe, </a:t>
            </a:r>
            <a:r>
              <a:rPr lang="pl-PL" sz="2800" dirty="0" smtClean="0"/>
              <a:t>zabawy </a:t>
            </a:r>
            <a:r>
              <a:rPr lang="pl-PL" sz="2800" dirty="0" err="1" smtClean="0"/>
              <a:t>itp</a:t>
            </a:r>
            <a:r>
              <a:rPr lang="pl-PL" sz="2800" dirty="0" smtClean="0"/>
              <a:t> </a:t>
            </a:r>
            <a:r>
              <a:rPr lang="pl-PL" sz="3200" dirty="0" smtClean="0"/>
              <a:t>…</a:t>
            </a:r>
          </a:p>
          <a:p>
            <a:pPr>
              <a:buFontTx/>
              <a:buChar char="-"/>
            </a:pPr>
            <a:endParaRPr lang="pl-PL" b="1" u="sng" dirty="0"/>
          </a:p>
        </p:txBody>
      </p:sp>
    </p:spTree>
    <p:extLst>
      <p:ext uri="{BB962C8B-B14F-4D97-AF65-F5344CB8AC3E}">
        <p14:creationId xmlns:p14="http://schemas.microsoft.com/office/powerpoint/2010/main" val="2985650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endParaRPr lang="pl-PL" sz="3200" b="1" dirty="0" smtClean="0"/>
          </a:p>
          <a:p>
            <a:pPr marL="45720" indent="0">
              <a:buNone/>
            </a:pPr>
            <a:r>
              <a:rPr lang="pl-PL" sz="4300" b="1" dirty="0" smtClean="0"/>
              <a:t>Uzależnienie </a:t>
            </a:r>
            <a:r>
              <a:rPr lang="pl-PL" sz="4300" b="1" dirty="0"/>
              <a:t>od ekranu </a:t>
            </a:r>
            <a:r>
              <a:rPr lang="pl-PL" sz="4300" b="1" dirty="0" smtClean="0"/>
              <a:t>(komputer</a:t>
            </a:r>
            <a:r>
              <a:rPr lang="pl-PL" sz="4300" b="1" dirty="0"/>
              <a:t>, telefon, gry online) sprzymierzeńcem </a:t>
            </a:r>
            <a:r>
              <a:rPr lang="pl-PL" sz="4300" b="1" dirty="0" err="1" smtClean="0"/>
              <a:t>lockdownu</a:t>
            </a:r>
            <a:r>
              <a:rPr lang="pl-PL" sz="4300" b="1" dirty="0"/>
              <a:t>!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7766603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50579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pl-PL" b="1" dirty="0"/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Aż </a:t>
            </a:r>
            <a:r>
              <a:rPr lang="pl-PL" sz="3200" dirty="0"/>
              <a:t>57% dzieci w wieku 7-12 lat zwiększyło czas korzystania z</a:t>
            </a:r>
            <a:r>
              <a:rPr lang="pl-PL" sz="3200"/>
              <a:t> </a:t>
            </a:r>
            <a:r>
              <a:rPr lang="pl-PL" sz="3200" dirty="0" err="1"/>
              <a:t>I</a:t>
            </a:r>
            <a:r>
              <a:rPr lang="pl-PL" sz="3200" smtClean="0"/>
              <a:t>nternetu </a:t>
            </a:r>
            <a:r>
              <a:rPr lang="pl-PL" sz="3200" dirty="0"/>
              <a:t>w okresie pandemii, i była to aktywność niezwiązana z nauką zdalną, ale dla rozrywki i </a:t>
            </a:r>
            <a:r>
              <a:rPr lang="pl-PL" sz="3200" dirty="0" smtClean="0"/>
              <a:t>przyjemności.</a:t>
            </a:r>
            <a:endParaRPr lang="pl-PL" sz="3200" dirty="0"/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Chrońmy </a:t>
            </a:r>
            <a:r>
              <a:rPr lang="pl-PL" sz="3200" dirty="0"/>
              <a:t>swoje dzieci przed uzależnieniem, kształtujmy nowe zainteresowania i umiejętności – w tym sztukę organizowania sobie czasu wolnego.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68972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9378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dirty="0"/>
              <a:t>Dzieci powinny ograniczać korzystanie z nowych technologii do niezbędnego minimum zwłaszcza w obecnej, nadzwyczajnej sytuacji epidemiologicznej. Czas wolny </a:t>
            </a:r>
            <a:r>
              <a:rPr lang="pl-PL" dirty="0" smtClean="0"/>
              <a:t>to </a:t>
            </a:r>
            <a:r>
              <a:rPr lang="pl-PL" dirty="0" err="1" smtClean="0"/>
              <a:t>np</a:t>
            </a:r>
            <a:r>
              <a:rPr lang="pl-PL" dirty="0" smtClean="0"/>
              <a:t>: </a:t>
            </a:r>
          </a:p>
          <a:p>
            <a:pPr marL="45720" indent="0">
              <a:buNone/>
            </a:pPr>
            <a:r>
              <a:rPr lang="pl-PL" dirty="0" smtClean="0"/>
              <a:t>- spacery</a:t>
            </a:r>
            <a:r>
              <a:rPr lang="pl-PL" dirty="0"/>
              <a:t>, </a:t>
            </a:r>
            <a:endParaRPr lang="pl-PL" dirty="0" smtClean="0"/>
          </a:p>
          <a:p>
            <a:pPr marL="45720" indent="0">
              <a:buNone/>
            </a:pPr>
            <a:r>
              <a:rPr lang="pl-PL" dirty="0" smtClean="0"/>
              <a:t>- ćwiczenia</a:t>
            </a:r>
            <a:r>
              <a:rPr lang="pl-PL" dirty="0"/>
              <a:t>, </a:t>
            </a:r>
            <a:endParaRPr lang="pl-PL" dirty="0" smtClean="0"/>
          </a:p>
          <a:p>
            <a:pPr marL="45720" indent="0">
              <a:buNone/>
            </a:pPr>
            <a:r>
              <a:rPr lang="pl-PL" dirty="0" smtClean="0"/>
              <a:t>- gry </a:t>
            </a:r>
            <a:r>
              <a:rPr lang="pl-PL" dirty="0"/>
              <a:t>na świeżym powietrzu, </a:t>
            </a:r>
            <a:endParaRPr lang="pl-PL" dirty="0" smtClean="0"/>
          </a:p>
          <a:p>
            <a:pPr marL="45720" indent="0">
              <a:buNone/>
            </a:pPr>
            <a:r>
              <a:rPr lang="pl-PL" dirty="0" smtClean="0"/>
              <a:t>- jazda </a:t>
            </a:r>
            <a:r>
              <a:rPr lang="pl-PL" dirty="0"/>
              <a:t>na rowerze, </a:t>
            </a:r>
            <a:endParaRPr lang="pl-PL" dirty="0" smtClean="0"/>
          </a:p>
          <a:p>
            <a:pPr marL="45720" indent="0">
              <a:buNone/>
            </a:pPr>
            <a:r>
              <a:rPr lang="pl-PL" dirty="0" smtClean="0"/>
              <a:t>- plac </a:t>
            </a:r>
            <a:r>
              <a:rPr lang="pl-PL" dirty="0"/>
              <a:t>zabaw, </a:t>
            </a:r>
            <a:r>
              <a:rPr lang="pl-PL" dirty="0" smtClean="0"/>
              <a:t>bieganie,</a:t>
            </a:r>
          </a:p>
          <a:p>
            <a:pPr marL="45720" indent="0">
              <a:buNone/>
            </a:pPr>
            <a:r>
              <a:rPr lang="pl-PL" dirty="0" smtClean="0"/>
              <a:t>- nauka </a:t>
            </a:r>
            <a:r>
              <a:rPr lang="pl-PL" dirty="0"/>
              <a:t>gry na </a:t>
            </a:r>
            <a:r>
              <a:rPr lang="pl-PL" dirty="0" smtClean="0"/>
              <a:t>instrumencie,</a:t>
            </a:r>
          </a:p>
          <a:p>
            <a:pPr marL="45720" indent="0">
              <a:buNone/>
            </a:pPr>
            <a:r>
              <a:rPr lang="pl-PL" dirty="0" smtClean="0"/>
              <a:t>- słuchanie </a:t>
            </a:r>
            <a:r>
              <a:rPr lang="pl-PL" dirty="0"/>
              <a:t>muzyki, </a:t>
            </a:r>
            <a:endParaRPr lang="pl-PL" dirty="0" smtClean="0"/>
          </a:p>
          <a:p>
            <a:pPr marL="45720" indent="0">
              <a:buNone/>
            </a:pPr>
            <a:r>
              <a:rPr lang="pl-PL" dirty="0" smtClean="0"/>
              <a:t>- tańczenie </a:t>
            </a:r>
            <a:r>
              <a:rPr lang="pl-PL" dirty="0"/>
              <a:t>i wiele innych pomysłów.  </a:t>
            </a:r>
          </a:p>
        </p:txBody>
      </p:sp>
    </p:spTree>
    <p:extLst>
      <p:ext uri="{BB962C8B-B14F-4D97-AF65-F5344CB8AC3E}">
        <p14:creationId xmlns:p14="http://schemas.microsoft.com/office/powerpoint/2010/main" val="11905596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899592" y="620688"/>
            <a:ext cx="7776864" cy="46805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400" b="1" dirty="0"/>
              <a:t>Ważne   telefony i adresy:</a:t>
            </a:r>
          </a:p>
          <a:p>
            <a:pPr marL="45720" indent="0">
              <a:buNone/>
            </a:pPr>
            <a:r>
              <a:rPr lang="pl-PL" sz="3200" dirty="0"/>
              <a:t>Niezależnie od miejsca w którym mieszkasz, możesz szukać pomocy i wsparcia w poniższych miejscach:</a:t>
            </a:r>
          </a:p>
          <a:p>
            <a:endParaRPr lang="pl-PL" sz="3200" b="1" dirty="0" smtClean="0"/>
          </a:p>
          <a:p>
            <a:endParaRPr lang="pl-PL" sz="3200" b="1" dirty="0"/>
          </a:p>
        </p:txBody>
      </p:sp>
      <p:pic>
        <p:nvPicPr>
          <p:cNvPr id="6" name="Obraz 5" descr="3 D Biznesmen Trzymając Telefon Aparat Telefoniczny - zdjęcia stockowe i  więcej obrazów Aktówka - i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2606040" cy="1911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622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3419872" y="6165304"/>
            <a:ext cx="144016" cy="360040"/>
          </a:xfrm>
        </p:spPr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55576" y="260648"/>
            <a:ext cx="7920880" cy="644189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pl-PL" sz="2900" dirty="0" smtClean="0"/>
          </a:p>
          <a:p>
            <a:pPr>
              <a:buFontTx/>
              <a:buChar char="-"/>
            </a:pPr>
            <a:r>
              <a:rPr lang="pl-PL" sz="2900" b="1" dirty="0" smtClean="0"/>
              <a:t>116</a:t>
            </a:r>
            <a:r>
              <a:rPr lang="pl-PL" sz="2900" b="1" dirty="0"/>
              <a:t> 111 </a:t>
            </a:r>
            <a:r>
              <a:rPr lang="pl-PL" sz="2900" dirty="0"/>
              <a:t>Bezpłatny ogólnopolski telefon zaufania dla dzieci i </a:t>
            </a:r>
            <a:r>
              <a:rPr lang="pl-PL" sz="2900" dirty="0" smtClean="0"/>
              <a:t>młodzieży.</a:t>
            </a:r>
          </a:p>
          <a:p>
            <a:pPr>
              <a:buFontTx/>
              <a:buChar char="-"/>
            </a:pPr>
            <a:r>
              <a:rPr lang="pl-PL" sz="2900" b="1" dirty="0" smtClean="0"/>
              <a:t>800 </a:t>
            </a:r>
            <a:r>
              <a:rPr lang="pl-PL" sz="2900" b="1" dirty="0"/>
              <a:t>12 00 12 </a:t>
            </a:r>
            <a:r>
              <a:rPr lang="pl-PL" sz="2900" dirty="0"/>
              <a:t>Niebieska linia dla ofiar przemocy w </a:t>
            </a:r>
            <a:r>
              <a:rPr lang="pl-PL" sz="2900" dirty="0" smtClean="0"/>
              <a:t>rodzinie.</a:t>
            </a:r>
          </a:p>
          <a:p>
            <a:pPr>
              <a:buFontTx/>
              <a:buChar char="-"/>
            </a:pPr>
            <a:r>
              <a:rPr lang="pl-PL" sz="2900" b="1" dirty="0" smtClean="0"/>
              <a:t>801 </a:t>
            </a:r>
            <a:r>
              <a:rPr lang="pl-PL" sz="2900" b="1" dirty="0"/>
              <a:t>14 00 68 </a:t>
            </a:r>
            <a:r>
              <a:rPr lang="pl-PL" sz="2900" dirty="0"/>
              <a:t>Pomarańczowa linia. Informacje i konsultacje dla rodziców i młodzieży, którym picie alkoholu, zażywanie narkotyków lub inne zachowania o cechach uzależnienia utrudniają funkcjonowanie i porozumiewanie się ze sobą.             </a:t>
            </a:r>
            <a:endParaRPr lang="pl-PL" sz="2900" dirty="0" smtClean="0"/>
          </a:p>
          <a:p>
            <a:pPr>
              <a:buFontTx/>
              <a:buChar char="-"/>
            </a:pPr>
            <a:r>
              <a:rPr lang="pl-PL" sz="2900" b="1" dirty="0" smtClean="0"/>
              <a:t>800 </a:t>
            </a:r>
            <a:r>
              <a:rPr lang="pl-PL" sz="2900" b="1" dirty="0"/>
              <a:t>12 12 12 </a:t>
            </a:r>
            <a:r>
              <a:rPr lang="pl-PL" sz="2900" dirty="0"/>
              <a:t>Rzecznik Praw </a:t>
            </a:r>
            <a:r>
              <a:rPr lang="pl-PL" sz="2900" dirty="0" smtClean="0"/>
              <a:t>Dziecka.</a:t>
            </a:r>
          </a:p>
          <a:p>
            <a:pPr>
              <a:buFontTx/>
              <a:buChar char="-"/>
            </a:pPr>
            <a:r>
              <a:rPr lang="pl-PL" sz="2900" b="1" dirty="0" smtClean="0"/>
              <a:t>800 55 22 70 </a:t>
            </a:r>
            <a:r>
              <a:rPr lang="pl-PL" sz="2900" dirty="0" smtClean="0"/>
              <a:t>infolinia </a:t>
            </a:r>
            <a:r>
              <a:rPr lang="pl-PL" sz="2900" dirty="0"/>
              <a:t>dla rodziców </a:t>
            </a:r>
            <a:endParaRPr lang="pl-PL" sz="2900" dirty="0" smtClean="0"/>
          </a:p>
          <a:p>
            <a:pPr>
              <a:buFontTx/>
              <a:buChar char="-"/>
            </a:pPr>
            <a:r>
              <a:rPr lang="pl-PL" sz="2900" b="1" dirty="0" smtClean="0"/>
              <a:t>800 70 30 72 </a:t>
            </a:r>
            <a:r>
              <a:rPr lang="pl-PL" sz="2900" dirty="0" smtClean="0"/>
              <a:t>telefon </a:t>
            </a:r>
            <a:r>
              <a:rPr lang="pl-PL" sz="2900" dirty="0"/>
              <a:t>zaufania dla </a:t>
            </a:r>
            <a:r>
              <a:rPr lang="pl-PL" sz="2900" dirty="0" smtClean="0"/>
              <a:t>rodziców</a:t>
            </a:r>
          </a:p>
          <a:p>
            <a:pPr>
              <a:buFontTx/>
              <a:buChar char="-"/>
            </a:pPr>
            <a:r>
              <a:rPr lang="pl-PL" sz="2900" dirty="0"/>
              <a:t>anonimowa poradnia internetowa - </a:t>
            </a:r>
            <a:r>
              <a:rPr lang="pl-PL" sz="2900" dirty="0" smtClean="0">
                <a:hlinkClick r:id="rId2"/>
              </a:rPr>
              <a:t>poradnia@dobryrodzic.pl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66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848872" cy="5937840"/>
          </a:xfrm>
        </p:spPr>
        <p:txBody>
          <a:bodyPr>
            <a:normAutofit fontScale="32500" lnSpcReduction="20000"/>
          </a:bodyPr>
          <a:lstStyle/>
          <a:p>
            <a:pPr marL="45720" indent="0">
              <a:buNone/>
            </a:pPr>
            <a:r>
              <a:rPr lang="pl-PL" dirty="0"/>
              <a:t/>
            </a:r>
            <a:br>
              <a:rPr lang="pl-PL" dirty="0"/>
            </a:br>
            <a:endParaRPr lang="pl-PL" sz="4200" dirty="0"/>
          </a:p>
          <a:p>
            <a:pPr marL="45720" indent="0">
              <a:buNone/>
            </a:pPr>
            <a:r>
              <a:rPr lang="pl-PL" sz="5500" b="1" dirty="0" smtClean="0"/>
              <a:t>NOWY </a:t>
            </a:r>
            <a:r>
              <a:rPr lang="pl-PL" sz="5500" b="1" dirty="0"/>
              <a:t>SĄCZ</a:t>
            </a:r>
            <a:endParaRPr lang="pl-PL" sz="5500" dirty="0"/>
          </a:p>
          <a:p>
            <a:pPr marL="45720" indent="0">
              <a:buNone/>
            </a:pPr>
            <a:r>
              <a:rPr lang="pl-PL" sz="5500" b="1" dirty="0" smtClean="0"/>
              <a:t>1.Sądecki </a:t>
            </a:r>
            <a:r>
              <a:rPr lang="pl-PL" sz="5500" b="1" dirty="0"/>
              <a:t>Ośrodek Interwencji Kryzysowej</a:t>
            </a:r>
            <a:r>
              <a:rPr lang="pl-PL" sz="4200" dirty="0"/>
              <a:t/>
            </a:r>
            <a:br>
              <a:rPr lang="pl-PL" sz="4200" dirty="0"/>
            </a:br>
            <a:r>
              <a:rPr lang="pl-PL" sz="4200" dirty="0"/>
              <a:t>33 – 300 Nowy Sącz</a:t>
            </a:r>
            <a:br>
              <a:rPr lang="pl-PL" sz="4200" dirty="0"/>
            </a:br>
            <a:r>
              <a:rPr lang="pl-PL" sz="4200" dirty="0"/>
              <a:t>ul. Śniadeckich 10</a:t>
            </a:r>
            <a:br>
              <a:rPr lang="pl-PL" sz="4200" dirty="0"/>
            </a:br>
            <a:r>
              <a:rPr lang="pl-PL" sz="4200" dirty="0"/>
              <a:t>Tel. (018) </a:t>
            </a:r>
            <a:r>
              <a:rPr lang="pl-PL" sz="4200" dirty="0" smtClean="0"/>
              <a:t>4420352</a:t>
            </a:r>
          </a:p>
          <a:p>
            <a:pPr marL="45720" indent="0">
              <a:buNone/>
            </a:pPr>
            <a:r>
              <a:rPr lang="pl-PL" sz="4200" dirty="0"/>
              <a:t>Dział interwencyjny (grupy wsparcia, psycholog, pomoc ofiarom przemocy domowej )</a:t>
            </a:r>
            <a:br>
              <a:rPr lang="pl-PL" sz="4200" dirty="0"/>
            </a:br>
            <a:r>
              <a:rPr lang="pl-PL" sz="4200" dirty="0"/>
              <a:t>tel. (018) 449 04 90</a:t>
            </a:r>
          </a:p>
          <a:p>
            <a:pPr marL="45720" indent="0">
              <a:buNone/>
            </a:pPr>
            <a:r>
              <a:rPr lang="pl-PL" sz="4200" dirty="0"/>
              <a:t/>
            </a:r>
            <a:br>
              <a:rPr lang="pl-PL" sz="4200" dirty="0"/>
            </a:br>
            <a:r>
              <a:rPr lang="pl-PL" sz="4200" dirty="0"/>
              <a:t>Dział profilaktyczno-terapeutyczny (pomoc psychologiczna, grupy wsparcia dla młodzieży)</a:t>
            </a:r>
            <a:br>
              <a:rPr lang="pl-PL" sz="4200" dirty="0"/>
            </a:br>
            <a:r>
              <a:rPr lang="pl-PL" sz="4200" dirty="0"/>
              <a:t>tel. (018) 449 04 </a:t>
            </a:r>
            <a:r>
              <a:rPr lang="pl-PL" sz="4200" dirty="0" smtClean="0"/>
              <a:t>99</a:t>
            </a:r>
            <a:endParaRPr lang="pl-PL" sz="4200" dirty="0"/>
          </a:p>
          <a:p>
            <a:pPr marL="45720" indent="0">
              <a:buNone/>
            </a:pPr>
            <a:r>
              <a:rPr lang="pl-PL" sz="4200" b="1" dirty="0" smtClean="0"/>
              <a:t>2. </a:t>
            </a:r>
            <a:r>
              <a:rPr lang="pl-PL" sz="5500" b="1" dirty="0" smtClean="0"/>
              <a:t>Małopolski </a:t>
            </a:r>
            <a:r>
              <a:rPr lang="pl-PL" sz="5500" b="1" dirty="0"/>
              <a:t>Ośrodek Profilaktyki i Terapii Uzależnień</a:t>
            </a:r>
            <a:r>
              <a:rPr lang="pl-PL" sz="4200" dirty="0"/>
              <a:t/>
            </a:r>
            <a:br>
              <a:rPr lang="pl-PL" sz="4200" dirty="0"/>
            </a:br>
            <a:r>
              <a:rPr lang="pl-PL" sz="4200" dirty="0"/>
              <a:t>33 – 300 Nowy Sącz</a:t>
            </a:r>
            <a:br>
              <a:rPr lang="pl-PL" sz="4200" dirty="0"/>
            </a:br>
            <a:r>
              <a:rPr lang="pl-PL" sz="4200" dirty="0"/>
              <a:t>ul. Waryńskiego 1</a:t>
            </a:r>
            <a:br>
              <a:rPr lang="pl-PL" sz="4200" dirty="0"/>
            </a:br>
            <a:r>
              <a:rPr lang="pl-PL" sz="4200" dirty="0"/>
              <a:t>Tel.(018) 4407131, (018) 4420287</a:t>
            </a:r>
            <a:br>
              <a:rPr lang="pl-PL" sz="4200" dirty="0"/>
            </a:br>
            <a:r>
              <a:rPr lang="pl-PL" sz="4200" dirty="0"/>
              <a:t/>
            </a:r>
            <a:br>
              <a:rPr lang="pl-PL" sz="4200" dirty="0"/>
            </a:br>
            <a:r>
              <a:rPr lang="pl-PL" sz="4200" b="1" dirty="0"/>
              <a:t>3. </a:t>
            </a:r>
            <a:r>
              <a:rPr lang="pl-PL" sz="5500" b="1" dirty="0" smtClean="0"/>
              <a:t>Powiatowa Poradnia </a:t>
            </a:r>
            <a:r>
              <a:rPr lang="pl-PL" sz="5500" b="1" dirty="0"/>
              <a:t>Psychologiczno-Pedagogiczna</a:t>
            </a:r>
            <a:r>
              <a:rPr lang="pl-PL" sz="4200" dirty="0"/>
              <a:t/>
            </a:r>
            <a:br>
              <a:rPr lang="pl-PL" sz="4200" dirty="0"/>
            </a:br>
            <a:r>
              <a:rPr lang="pl-PL" sz="4200" dirty="0"/>
              <a:t>33 – 300 Nowy Sącz</a:t>
            </a:r>
            <a:br>
              <a:rPr lang="pl-PL" sz="4200" dirty="0"/>
            </a:br>
            <a:r>
              <a:rPr lang="pl-PL" sz="4200" dirty="0"/>
              <a:t>ul. </a:t>
            </a:r>
            <a:r>
              <a:rPr lang="pl-PL" sz="4200" dirty="0" smtClean="0"/>
              <a:t>Ludwika Waryńskiego 1</a:t>
            </a:r>
            <a:r>
              <a:rPr lang="pl-PL" sz="4200" dirty="0"/>
              <a:t/>
            </a:r>
            <a:br>
              <a:rPr lang="pl-PL" sz="4200" dirty="0"/>
            </a:br>
            <a:r>
              <a:rPr lang="pl-PL" sz="4200" dirty="0"/>
              <a:t>Tel. (018) </a:t>
            </a:r>
            <a:r>
              <a:rPr lang="pl-PL" sz="4200" dirty="0" smtClean="0"/>
              <a:t>473 14 08</a:t>
            </a:r>
            <a:r>
              <a:rPr lang="pl-PL" sz="4200" dirty="0"/>
              <a:t/>
            </a:r>
            <a:br>
              <a:rPr lang="pl-PL" sz="4200" dirty="0"/>
            </a:br>
            <a:r>
              <a:rPr lang="pl-PL" sz="4200" dirty="0"/>
              <a:t/>
            </a:r>
            <a:br>
              <a:rPr lang="pl-PL" sz="4200" dirty="0"/>
            </a:br>
            <a:r>
              <a:rPr lang="pl-PL" sz="4200" b="1" dirty="0"/>
              <a:t>4. </a:t>
            </a:r>
            <a:r>
              <a:rPr lang="pl-PL" sz="5500" b="1" dirty="0"/>
              <a:t>Powiatowe Centrum Pomocy Rodzinie</a:t>
            </a:r>
            <a:r>
              <a:rPr lang="pl-PL" sz="4200" dirty="0"/>
              <a:t/>
            </a:r>
            <a:br>
              <a:rPr lang="pl-PL" sz="4200" dirty="0"/>
            </a:br>
            <a:r>
              <a:rPr lang="pl-PL" sz="4200" dirty="0"/>
              <a:t>33 – 300 Nowy Sącz</a:t>
            </a:r>
            <a:br>
              <a:rPr lang="pl-PL" sz="4200" dirty="0"/>
            </a:br>
            <a:r>
              <a:rPr lang="pl-PL" sz="4200" dirty="0"/>
              <a:t>ul. Kilińskiego 72</a:t>
            </a:r>
            <a:br>
              <a:rPr lang="pl-PL" sz="4200" dirty="0"/>
            </a:br>
            <a:r>
              <a:rPr lang="pl-PL" sz="4200" dirty="0"/>
              <a:t>Tel. (018) 443 82 51, (018) 443 75 91, (018) 444 26 72</a:t>
            </a:r>
            <a:br>
              <a:rPr lang="pl-PL" sz="4200" dirty="0"/>
            </a:br>
            <a:r>
              <a:rPr lang="pl-PL" sz="4200" dirty="0"/>
              <a:t/>
            </a:r>
            <a:br>
              <a:rPr lang="pl-PL" sz="4200" dirty="0"/>
            </a:br>
            <a:endParaRPr lang="pl-PL" sz="4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98741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75656" y="3140968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/>
              <a:t>Dziękuję za uwagę! </a:t>
            </a:r>
          </a:p>
          <a:p>
            <a:pPr algn="ctr"/>
            <a:endParaRPr lang="pl-PL" dirty="0"/>
          </a:p>
          <a:p>
            <a:pPr algn="ctr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4105285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71600" y="692696"/>
            <a:ext cx="6976864" cy="5577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dirty="0"/>
              <a:t>Na prawidłowy rozwój psychiczny dzieci i młodzieży ma wpływ wiele czynników. Jednym z nich jest kontakt z rówieśnikami, będący źródłem wsparcia i radości, dający poczucie bezpieczeństwa, przynależności i szacunku, a także ułatwiający wejście w nowe role społeczne. Niestety pandemia COVID-19 sprawiła, że </a:t>
            </a:r>
            <a:r>
              <a:rPr lang="pl-PL" dirty="0" smtClean="0"/>
              <a:t>przez wiele </a:t>
            </a:r>
            <a:r>
              <a:rPr lang="pl-PL" dirty="0"/>
              <a:t>miesięcy dzieci nie </a:t>
            </a:r>
            <a:r>
              <a:rPr lang="pl-PL" dirty="0" smtClean="0"/>
              <a:t>mogły </a:t>
            </a:r>
            <a:r>
              <a:rPr lang="pl-PL" dirty="0"/>
              <a:t>swobodnie spotykać się z kolegami i koleżankami, nie </a:t>
            </a:r>
            <a:r>
              <a:rPr lang="pl-PL" dirty="0" smtClean="0"/>
              <a:t>uczestniczyły </a:t>
            </a:r>
            <a:r>
              <a:rPr lang="pl-PL" dirty="0"/>
              <a:t>również w zajęciach szkolnych w ich klasycznej formie. </a:t>
            </a:r>
            <a:r>
              <a:rPr lang="pl-PL" dirty="0" smtClean="0"/>
              <a:t>To wszystko wpływa na ich kondycję psychiczną. Dlatego należy wspierać dzieci w tym niezwykle trudnym dla nich czasie pandemii.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17868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6860232" cy="56166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3600" b="1" dirty="0">
                <a:solidFill>
                  <a:schemeClr val="tx1"/>
                </a:solidFill>
              </a:rPr>
              <a:t>Trudności w funkcjonowaniu dzieci i młodzieży w okresie pandemii dotyczą czterech obszarów</a:t>
            </a:r>
            <a:r>
              <a:rPr lang="pl-PL" sz="3600" b="1" dirty="0" smtClean="0">
                <a:solidFill>
                  <a:schemeClr val="tx1"/>
                </a:solidFill>
              </a:rPr>
              <a:t>:</a:t>
            </a:r>
            <a:endParaRPr lang="pl-PL" sz="3200" b="1" dirty="0" smtClean="0">
              <a:solidFill>
                <a:schemeClr val="tx1"/>
              </a:solidFill>
            </a:endParaRPr>
          </a:p>
          <a:p>
            <a:pPr marL="617220" lvl="0" indent="-571500">
              <a:buFont typeface="+mj-lt"/>
              <a:buAutoNum type="romanUcPeriod"/>
            </a:pPr>
            <a:r>
              <a:rPr lang="pl-PL" sz="3200" dirty="0" smtClean="0">
                <a:solidFill>
                  <a:schemeClr val="tx1"/>
                </a:solidFill>
              </a:rPr>
              <a:t>Zaburzenia emocjonalne.</a:t>
            </a:r>
          </a:p>
          <a:p>
            <a:pPr marL="617220" lvl="0" indent="-571500">
              <a:buFont typeface="+mj-lt"/>
              <a:buAutoNum type="romanUcPeriod"/>
            </a:pPr>
            <a:r>
              <a:rPr lang="pl-PL" sz="3200" dirty="0" smtClean="0">
                <a:solidFill>
                  <a:schemeClr val="tx1"/>
                </a:solidFill>
              </a:rPr>
              <a:t>Zmiany </a:t>
            </a:r>
            <a:r>
              <a:rPr lang="pl-PL" sz="3200" dirty="0">
                <a:solidFill>
                  <a:schemeClr val="tx1"/>
                </a:solidFill>
              </a:rPr>
              <a:t>w </a:t>
            </a:r>
            <a:r>
              <a:rPr lang="pl-PL" sz="3200" dirty="0" smtClean="0">
                <a:solidFill>
                  <a:schemeClr val="tx1"/>
                </a:solidFill>
              </a:rPr>
              <a:t>zachowaniu.</a:t>
            </a:r>
          </a:p>
          <a:p>
            <a:pPr marL="617220" lvl="0" indent="-571500">
              <a:buFont typeface="+mj-lt"/>
              <a:buAutoNum type="romanUcPeriod"/>
            </a:pPr>
            <a:r>
              <a:rPr lang="pl-PL" sz="3200" dirty="0" smtClean="0">
                <a:solidFill>
                  <a:schemeClr val="tx1"/>
                </a:solidFill>
              </a:rPr>
              <a:t>Opóźnienia rozwoju.</a:t>
            </a:r>
          </a:p>
          <a:p>
            <a:pPr marL="617220" lvl="0" indent="-571500">
              <a:buFont typeface="+mj-lt"/>
              <a:buAutoNum type="romanUcPeriod"/>
            </a:pPr>
            <a:r>
              <a:rPr lang="pl-PL" sz="3200" dirty="0" smtClean="0">
                <a:solidFill>
                  <a:schemeClr val="tx1"/>
                </a:solidFill>
              </a:rPr>
              <a:t>Trudności </a:t>
            </a:r>
            <a:r>
              <a:rPr lang="pl-PL" sz="3200" dirty="0">
                <a:solidFill>
                  <a:schemeClr val="tx1"/>
                </a:solidFill>
              </a:rPr>
              <a:t>w relacjach </a:t>
            </a:r>
            <a:r>
              <a:rPr lang="pl-PL" sz="3200" dirty="0" smtClean="0">
                <a:solidFill>
                  <a:schemeClr val="tx1"/>
                </a:solidFill>
              </a:rPr>
              <a:t>społecznych.</a:t>
            </a:r>
            <a:endParaRPr lang="pl-PL" sz="3200" dirty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32730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514575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3200" dirty="0"/>
              <a:t>Rodziców powinna zaniepokoić każda zmiana dotychczasowego zachowania </a:t>
            </a:r>
            <a:r>
              <a:rPr lang="pl-PL" sz="3200" dirty="0" smtClean="0"/>
              <a:t>dziecka </a:t>
            </a:r>
            <a:r>
              <a:rPr lang="pl-PL" sz="3200" dirty="0" err="1" smtClean="0"/>
              <a:t>np</a:t>
            </a:r>
            <a:r>
              <a:rPr lang="pl-PL" sz="3200" dirty="0" smtClean="0"/>
              <a:t>:  </a:t>
            </a:r>
            <a:r>
              <a:rPr lang="pl-PL" sz="3200" dirty="0"/>
              <a:t>jeśli zaczyna inaczej jeść, jest smutniejsze, nie odzywa się, jeszcze więcej czasu spędza samotnie w pokoju, jest opryskliwe, rozdrażnione, smutne. To oznacza, że trzeba szukać fachowej </a:t>
            </a:r>
            <a:r>
              <a:rPr lang="pl-PL" sz="3200" dirty="0" smtClean="0"/>
              <a:t>pomocy.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5582733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416824" cy="55057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2800" dirty="0"/>
              <a:t>C</a:t>
            </a:r>
            <a:r>
              <a:rPr lang="pl-PL" sz="2800" dirty="0" smtClean="0"/>
              <a:t>oraz częściej mówi się, </a:t>
            </a:r>
            <a:r>
              <a:rPr lang="pl-PL" sz="2800" dirty="0"/>
              <a:t>że po pandemii </a:t>
            </a:r>
            <a:r>
              <a:rPr lang="pl-PL" sz="2800" dirty="0" err="1"/>
              <a:t>koronawirusa</a:t>
            </a:r>
            <a:r>
              <a:rPr lang="pl-PL" sz="2800" dirty="0"/>
              <a:t> czeka nas pandemia depresji, zwłaszcza u nastolatków. Ponieważ, wbrew pozorom, zdalna nauka i wstrzymanie się od kontaktów z rówieśnikami jest łatwiejsze dla małego dziecka niż dla </a:t>
            </a:r>
            <a:r>
              <a:rPr lang="pl-PL" sz="2800" dirty="0" smtClean="0"/>
              <a:t>nastolatka. Kiedy ma się </a:t>
            </a:r>
            <a:r>
              <a:rPr lang="pl-PL" sz="2800" dirty="0"/>
              <a:t>naście lat bycie z rówieśnikami jest najważniejsze. Nam, </a:t>
            </a:r>
            <a:r>
              <a:rPr lang="pl-PL" sz="2800" dirty="0" smtClean="0"/>
              <a:t>dorosłym, wydaje się, </a:t>
            </a:r>
            <a:r>
              <a:rPr lang="pl-PL" sz="2800" dirty="0"/>
              <a:t>że te dzieci żyją tylko w sieci. Owszem, tak, siadają </a:t>
            </a:r>
            <a:r>
              <a:rPr lang="pl-PL" sz="2800" dirty="0" smtClean="0"/>
              <a:t>z </a:t>
            </a:r>
            <a:r>
              <a:rPr lang="pl-PL" sz="2800" dirty="0"/>
              <a:t>telefonem, ale razem. Oni nie są tyko w Internecie, oni też rozmawiają. Dlatego </a:t>
            </a:r>
            <a:r>
              <a:rPr lang="pl-PL" sz="2800" dirty="0" smtClean="0"/>
              <a:t>odczuwają </a:t>
            </a:r>
            <a:r>
              <a:rPr lang="pl-PL" sz="2800" dirty="0"/>
              <a:t>najbardziej brak kontaktu z rówieśnikami.</a:t>
            </a:r>
          </a:p>
        </p:txBody>
      </p:sp>
    </p:spTree>
    <p:extLst>
      <p:ext uri="{BB962C8B-B14F-4D97-AF65-F5344CB8AC3E}">
        <p14:creationId xmlns:p14="http://schemas.microsoft.com/office/powerpoint/2010/main" val="17355663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8064896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l-PL" b="1" dirty="0"/>
          </a:p>
          <a:p>
            <a:pPr marL="45720" indent="0">
              <a:buNone/>
            </a:pPr>
            <a:endParaRPr lang="pl-PL" b="1" dirty="0" smtClean="0"/>
          </a:p>
          <a:p>
            <a:pPr marL="45720" indent="0">
              <a:buNone/>
            </a:pPr>
            <a:r>
              <a:rPr lang="pl-PL" sz="3200" b="1" dirty="0" smtClean="0"/>
              <a:t>Niepokojące </a:t>
            </a:r>
            <a:r>
              <a:rPr lang="pl-PL" sz="3200" b="1" dirty="0"/>
              <a:t>objawy u </a:t>
            </a:r>
            <a:r>
              <a:rPr lang="pl-PL" sz="3200" b="1" dirty="0" smtClean="0"/>
              <a:t>dzieci:</a:t>
            </a:r>
            <a:endParaRPr lang="pl-PL" sz="3200" dirty="0" smtClean="0"/>
          </a:p>
          <a:p>
            <a:pPr lvl="0">
              <a:buFontTx/>
              <a:buChar char="-"/>
            </a:pPr>
            <a:r>
              <a:rPr lang="pl-PL" dirty="0" smtClean="0"/>
              <a:t>Smutek</a:t>
            </a:r>
            <a:r>
              <a:rPr lang="pl-PL" dirty="0"/>
              <a:t>, napady płaczu, izolowanie się – unikanie kontaktu z bliskimi, </a:t>
            </a:r>
            <a:r>
              <a:rPr lang="pl-PL" dirty="0" smtClean="0"/>
              <a:t>rówieśnikami.</a:t>
            </a:r>
          </a:p>
          <a:p>
            <a:pPr lvl="0">
              <a:buFontTx/>
              <a:buChar char="-"/>
            </a:pPr>
            <a:r>
              <a:rPr lang="pl-PL" dirty="0" smtClean="0"/>
              <a:t>Zobojętnienie</a:t>
            </a:r>
            <a:r>
              <a:rPr lang="pl-PL" dirty="0"/>
              <a:t>, rezygnacja z </a:t>
            </a:r>
            <a:r>
              <a:rPr lang="pl-PL" dirty="0" smtClean="0"/>
              <a:t>zainteresowań.</a:t>
            </a:r>
          </a:p>
          <a:p>
            <a:pPr lvl="0">
              <a:buFontTx/>
              <a:buChar char="-"/>
            </a:pPr>
            <a:r>
              <a:rPr lang="pl-PL" dirty="0" smtClean="0"/>
              <a:t>Brak </a:t>
            </a:r>
            <a:r>
              <a:rPr lang="pl-PL" dirty="0"/>
              <a:t>możliwości czerpania przyjemności (</a:t>
            </a:r>
            <a:r>
              <a:rPr lang="pl-PL" dirty="0" err="1" smtClean="0"/>
              <a:t>anhedonia</a:t>
            </a:r>
            <a:r>
              <a:rPr lang="pl-PL" dirty="0" smtClean="0"/>
              <a:t>).</a:t>
            </a:r>
          </a:p>
          <a:p>
            <a:pPr>
              <a:buFontTx/>
              <a:buChar char="-"/>
            </a:pPr>
            <a:r>
              <a:rPr lang="pl-PL" dirty="0"/>
              <a:t>Nieustanne zmęczenie, poczucie wyczerpania, braku energii, </a:t>
            </a:r>
            <a:r>
              <a:rPr lang="pl-PL" dirty="0" smtClean="0"/>
              <a:t>senność.</a:t>
            </a:r>
          </a:p>
          <a:p>
            <a:pPr lvl="0">
              <a:buFontTx/>
              <a:buChar char="-"/>
            </a:pPr>
            <a:r>
              <a:rPr lang="pl-PL" dirty="0"/>
              <a:t>Krytyczne myślenie o </a:t>
            </a:r>
            <a:r>
              <a:rPr lang="pl-PL" dirty="0" smtClean="0"/>
              <a:t>sobie.</a:t>
            </a:r>
          </a:p>
          <a:p>
            <a:pPr lvl="0">
              <a:buFontTx/>
              <a:buChar char="-"/>
            </a:pPr>
            <a:r>
              <a:rPr lang="pl-PL" dirty="0" smtClean="0"/>
              <a:t>Mówienie </a:t>
            </a:r>
            <a:r>
              <a:rPr lang="pl-PL" dirty="0"/>
              <a:t>o śmierci, </a:t>
            </a:r>
            <a:r>
              <a:rPr lang="pl-PL" dirty="0" smtClean="0"/>
              <a:t>samobójstwie.</a:t>
            </a:r>
          </a:p>
          <a:p>
            <a:pPr lvl="0">
              <a:buFontTx/>
              <a:buChar char="-"/>
            </a:pPr>
            <a:r>
              <a:rPr lang="pl-PL" dirty="0" smtClean="0"/>
              <a:t>Problemy </a:t>
            </a:r>
            <a:r>
              <a:rPr lang="pl-PL" dirty="0"/>
              <a:t>ze snem- wybudzenia w nocy, koszmary senne, </a:t>
            </a:r>
            <a:r>
              <a:rPr lang="pl-PL" dirty="0" smtClean="0"/>
              <a:t>moczenie.</a:t>
            </a:r>
            <a:endParaRPr lang="pl-PL" dirty="0"/>
          </a:p>
          <a:p>
            <a:pPr lvl="0"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  <a:p>
            <a:pPr lvl="0">
              <a:buFontTx/>
              <a:buChar char="-"/>
            </a:pPr>
            <a:endParaRPr lang="pl-PL" dirty="0" smtClean="0"/>
          </a:p>
          <a:p>
            <a:pPr marL="45720" lv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7718"/>
            <a:ext cx="2448272" cy="200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2883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692696"/>
            <a:ext cx="7560840" cy="5400600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pl-PL" dirty="0" smtClean="0"/>
              <a:t>Napady </a:t>
            </a:r>
            <a:r>
              <a:rPr lang="pl-PL" dirty="0"/>
              <a:t>złości- agresja, </a:t>
            </a:r>
            <a:r>
              <a:rPr lang="pl-PL" dirty="0" smtClean="0"/>
              <a:t>autoagresja.</a:t>
            </a:r>
          </a:p>
          <a:p>
            <a:pPr>
              <a:buFontTx/>
              <a:buChar char="-"/>
            </a:pPr>
            <a:r>
              <a:rPr lang="pl-PL" dirty="0"/>
              <a:t>Dręczące, niepokojące </a:t>
            </a:r>
            <a:r>
              <a:rPr lang="pl-PL" dirty="0" smtClean="0"/>
              <a:t>myśli, które mogą doprowadzać do </a:t>
            </a:r>
            <a:r>
              <a:rPr lang="pl-PL" dirty="0"/>
              <a:t>l</a:t>
            </a:r>
            <a:r>
              <a:rPr lang="pl-PL" dirty="0" smtClean="0"/>
              <a:t>ęków ograniczających </a:t>
            </a:r>
            <a:r>
              <a:rPr lang="pl-PL" dirty="0"/>
              <a:t>codzienne funkcjonowanie </a:t>
            </a:r>
            <a:r>
              <a:rPr lang="pl-PL" dirty="0" smtClean="0"/>
              <a:t>np. </a:t>
            </a:r>
            <a:r>
              <a:rPr lang="pl-PL" dirty="0"/>
              <a:t>przed </a:t>
            </a:r>
            <a:r>
              <a:rPr lang="pl-PL" dirty="0" smtClean="0"/>
              <a:t>wyjściem </a:t>
            </a:r>
            <a:r>
              <a:rPr lang="pl-PL" dirty="0"/>
              <a:t>z </a:t>
            </a:r>
            <a:r>
              <a:rPr lang="pl-PL" dirty="0" smtClean="0"/>
              <a:t>domu.</a:t>
            </a:r>
            <a:endParaRPr lang="pl-PL" dirty="0"/>
          </a:p>
          <a:p>
            <a:pPr lvl="0">
              <a:buFontTx/>
              <a:buChar char="-"/>
            </a:pPr>
            <a:r>
              <a:rPr lang="pl-PL" dirty="0" smtClean="0"/>
              <a:t>Ograniczanie </a:t>
            </a:r>
            <a:r>
              <a:rPr lang="pl-PL" dirty="0"/>
              <a:t>jedzenia (spadek wagi ciała) </a:t>
            </a:r>
            <a:r>
              <a:rPr lang="pl-PL" dirty="0" smtClean="0"/>
              <a:t>lub </a:t>
            </a:r>
            <a:r>
              <a:rPr lang="pl-PL" dirty="0"/>
              <a:t>napadowe najadanie się (przybieranie na wadze</a:t>
            </a:r>
            <a:r>
              <a:rPr lang="pl-PL" dirty="0" smtClean="0"/>
              <a:t>).</a:t>
            </a:r>
          </a:p>
          <a:p>
            <a:pPr lvl="0">
              <a:buFontTx/>
              <a:buChar char="-"/>
            </a:pPr>
            <a:r>
              <a:rPr lang="pl-PL" dirty="0" smtClean="0"/>
              <a:t>Niepokój psychoruchowy.</a:t>
            </a:r>
            <a:endParaRPr lang="pl-PL" dirty="0"/>
          </a:p>
          <a:p>
            <a:pPr marL="45720" lvl="0" indent="0">
              <a:buNone/>
            </a:pPr>
            <a:r>
              <a:rPr lang="pl-PL" dirty="0" smtClean="0"/>
              <a:t>- Zachowania ryzykowne.</a:t>
            </a:r>
          </a:p>
          <a:p>
            <a:pPr lvl="0">
              <a:buFontTx/>
              <a:buChar char="-"/>
            </a:pPr>
            <a:r>
              <a:rPr lang="pl-PL" dirty="0" smtClean="0"/>
              <a:t>Dolegliwości </a:t>
            </a:r>
            <a:r>
              <a:rPr lang="pl-PL" dirty="0"/>
              <a:t>somatyczne: np. bóle głowy, napady duszności, bóle brzucha, klatki piersiowej, </a:t>
            </a:r>
            <a:r>
              <a:rPr lang="pl-PL" dirty="0" smtClean="0"/>
              <a:t>omdlenia</a:t>
            </a:r>
          </a:p>
          <a:p>
            <a:pPr lvl="0">
              <a:buFontTx/>
              <a:buChar char="-"/>
            </a:pPr>
            <a:r>
              <a:rPr lang="pl-PL" dirty="0" smtClean="0"/>
              <a:t>Trudności </a:t>
            </a:r>
            <a:r>
              <a:rPr lang="pl-PL" dirty="0"/>
              <a:t>z koncentracją uwagi, </a:t>
            </a:r>
            <a:r>
              <a:rPr lang="pl-PL" dirty="0" smtClean="0"/>
              <a:t>pamięcią</a:t>
            </a:r>
            <a:r>
              <a:rPr lang="pl-PL" dirty="0"/>
              <a:t>.</a:t>
            </a:r>
          </a:p>
          <a:p>
            <a:pPr lvl="0"/>
            <a:endParaRPr lang="pl-PL" dirty="0"/>
          </a:p>
          <a:p>
            <a:pPr lvl="0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12535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55576" y="620688"/>
            <a:ext cx="7408912" cy="4641696"/>
          </a:xfrm>
        </p:spPr>
        <p:txBody>
          <a:bodyPr/>
          <a:lstStyle/>
          <a:p>
            <a:pPr marL="45720" indent="0">
              <a:buNone/>
            </a:pPr>
            <a:r>
              <a:rPr lang="pl-PL" sz="3600" b="1" dirty="0" smtClean="0"/>
              <a:t>Jak wspierać kondycję psychiczną i fizyczną dzieci w czasie pandemii?</a:t>
            </a:r>
            <a:endParaRPr lang="pl-PL" sz="3600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852936"/>
            <a:ext cx="5370934" cy="305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444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7632848" cy="5976664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l-PL" sz="4100" dirty="0" smtClean="0"/>
              <a:t> </a:t>
            </a:r>
            <a:r>
              <a:rPr lang="pl-PL" sz="3500" dirty="0" smtClean="0"/>
              <a:t>Bądźmy </a:t>
            </a:r>
            <a:r>
              <a:rPr lang="pl-PL" sz="3500" dirty="0"/>
              <a:t>zawsze w relacji ze swoim dzieckiem (niezależnie czy jest przedszkolakiem czy nastolatkiem) – pytajmy, jak się czuje, co u niego słychać, jak możemy </a:t>
            </a:r>
            <a:r>
              <a:rPr lang="pl-PL" sz="3500" dirty="0" smtClean="0"/>
              <a:t>pomóc?</a:t>
            </a:r>
            <a:endParaRPr lang="pl-PL" sz="3500" dirty="0"/>
          </a:p>
          <a:p>
            <a:pPr>
              <a:buFont typeface="Arial" pitchFamily="34" charset="0"/>
              <a:buChar char="•"/>
            </a:pPr>
            <a:r>
              <a:rPr lang="pl-PL" sz="3500" dirty="0" smtClean="0"/>
              <a:t> Podążajmy </a:t>
            </a:r>
            <a:r>
              <a:rPr lang="pl-PL" sz="3500" dirty="0"/>
              <a:t>za dzieckiem. Słuchajmy uważnie, okazujmy zrozumienie i akceptację. Zapewnijmy bezpieczną atmosferę rozmowy i nigdy nie wyśmiewajmy przedstawionego problemu. </a:t>
            </a:r>
            <a:endParaRPr lang="pl-PL" sz="3500" dirty="0" smtClean="0"/>
          </a:p>
          <a:p>
            <a:pPr>
              <a:buFont typeface="Arial" pitchFamily="34" charset="0"/>
              <a:buChar char="•"/>
            </a:pPr>
            <a:r>
              <a:rPr lang="pl-PL" sz="3500" dirty="0"/>
              <a:t> </a:t>
            </a:r>
            <a:r>
              <a:rPr lang="pl-PL" sz="3500" dirty="0" smtClean="0"/>
              <a:t>Okazujmy uczucia.</a:t>
            </a:r>
            <a:endParaRPr lang="pl-PL" sz="3500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09272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1101</TotalTime>
  <Words>627</Words>
  <Application>Microsoft Office PowerPoint</Application>
  <PresentationFormat>Pokaz na ekranie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Aerodynamiczny</vt:lpstr>
      <vt:lpstr>ZDROWIE PSYCHICZNE DZIECI W CZASIE PANDEMII COVID-19.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</dc:creator>
  <cp:lastModifiedBy>ZDALNY_04</cp:lastModifiedBy>
  <cp:revision>96</cp:revision>
  <dcterms:created xsi:type="dcterms:W3CDTF">2016-11-23T17:51:53Z</dcterms:created>
  <dcterms:modified xsi:type="dcterms:W3CDTF">2022-04-21T10:34:48Z</dcterms:modified>
</cp:coreProperties>
</file>