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7" r:id="rId2"/>
    <p:sldId id="278" r:id="rId3"/>
    <p:sldId id="272" r:id="rId4"/>
    <p:sldId id="273" r:id="rId5"/>
    <p:sldId id="264" r:id="rId6"/>
    <p:sldId id="281" r:id="rId7"/>
    <p:sldId id="280" r:id="rId8"/>
    <p:sldId id="284" r:id="rId9"/>
    <p:sldId id="283" r:id="rId10"/>
    <p:sldId id="282" r:id="rId11"/>
    <p:sldId id="277" r:id="rId12"/>
    <p:sldId id="268" r:id="rId13"/>
    <p:sldId id="262" r:id="rId14"/>
    <p:sldId id="256" r:id="rId15"/>
    <p:sldId id="263" r:id="rId16"/>
    <p:sldId id="267" r:id="rId17"/>
    <p:sldId id="271" r:id="rId18"/>
    <p:sldId id="270" r:id="rId19"/>
    <p:sldId id="275" r:id="rId20"/>
    <p:sldId id="265" r:id="rId21"/>
    <p:sldId id="26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B653E1AD-F137-40F5-B28A-D1ED3649CE2E}">
          <p14:sldIdLst>
            <p14:sldId id="257"/>
            <p14:sldId id="278"/>
            <p14:sldId id="272"/>
            <p14:sldId id="273"/>
            <p14:sldId id="264"/>
            <p14:sldId id="281"/>
            <p14:sldId id="280"/>
            <p14:sldId id="284"/>
            <p14:sldId id="283"/>
          </p14:sldIdLst>
        </p14:section>
        <p14:section name="Sekcja bez tytułu" id="{B936758F-8F55-4BAE-9DA0-A48BA1156BED}">
          <p14:sldIdLst>
            <p14:sldId id="282"/>
            <p14:sldId id="277"/>
            <p14:sldId id="268"/>
            <p14:sldId id="262"/>
            <p14:sldId id="256"/>
            <p14:sldId id="263"/>
            <p14:sldId id="267"/>
            <p14:sldId id="271"/>
            <p14:sldId id="270"/>
            <p14:sldId id="275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0" autoAdjust="0"/>
  </p:normalViewPr>
  <p:slideViewPr>
    <p:cSldViewPr>
      <p:cViewPr varScale="1">
        <p:scale>
          <a:sx n="95" d="100"/>
          <a:sy n="95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E1842A35-E370-4614-956D-99528574ECB7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201E148A-1235-48A5-8DC8-62861E7DECF3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CF189-A5AE-4FA8-962A-4D7B38FE3A8C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BFF21-FD56-40AD-A178-952365B569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2836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4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2020-01-20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2888" cy="187220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pl-PL" sz="6000" dirty="0"/>
              <a:t>Wpływ </a:t>
            </a:r>
            <a:r>
              <a:rPr lang="pl-PL" sz="6000" dirty="0" err="1"/>
              <a:t>smartfonów</a:t>
            </a:r>
            <a:r>
              <a:rPr lang="pl-PL" sz="6000" dirty="0"/>
              <a:t> na rozwój </a:t>
            </a:r>
            <a:r>
              <a:rPr lang="pl-PL" sz="6000" dirty="0" smtClean="0"/>
              <a:t>dziecka.</a:t>
            </a:r>
            <a:r>
              <a:rPr lang="pl-PL" sz="6000" dirty="0"/>
              <a:t/>
            </a:r>
            <a:br>
              <a:rPr lang="pl-PL" sz="6000" dirty="0"/>
            </a:br>
            <a:endParaRPr lang="pl-PL" sz="6000" dirty="0"/>
          </a:p>
        </p:txBody>
      </p:sp>
      <p:pic>
        <p:nvPicPr>
          <p:cNvPr id="3074" name="Picture 2" descr="Skutki używania tabletów i smartfonów przez dzie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7351"/>
            <a:ext cx="6408712" cy="4249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719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4571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8568952" cy="655272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 smtClean="0"/>
              <a:t>Zastępowanie kontaktów z rówieśnikami, rodzicami, bliskimi – „wirtualnymi przyjaciółmi”.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 smtClean="0"/>
              <a:t>W skrajnych sytuacjach – syndrom uzależnienia – agresja, tiki, stany lękowe.</a:t>
            </a:r>
          </a:p>
        </p:txBody>
      </p:sp>
    </p:spTree>
    <p:extLst>
      <p:ext uri="{BB962C8B-B14F-4D97-AF65-F5344CB8AC3E}">
        <p14:creationId xmlns="" xmlns:p14="http://schemas.microsoft.com/office/powerpoint/2010/main" val="331671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5576" y="5517231"/>
            <a:ext cx="6383538" cy="122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>
                <a:latin typeface="Times New Roman" pitchFamily="18" charset="0"/>
                <a:cs typeface="Times New Roman" pitchFamily="18" charset="0"/>
              </a:rPr>
              <a:t>Smartfon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  - „smoczkiem XXI wieku"</a:t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fancybox-img" descr="https://static2.s-trojmiasto.pl/zdj/c/n/9/2126/2508x0/2126405-Coraz-czesciej-zobaczyc-mozna-ten-sam-obrazek-dzieciaki-przyklejone-do-tabletow-smartfonow-i-telefono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31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4" name="fancybox-img" descr="https://static2.s-trojmiasto.pl/zdj/c/n/9/2126/2508x0/2126411-Maluchy-juz-od-najmlodszych-lat-a-nawet-kilkumiesieczne-niemowleta-regularnie-korzystaja-z-urzadzen-mobilnych-i-aplikacji-Jaki-to-ma-wplyw-na-ich-rozwoj-emocje-i-kompetencje-spoleczne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200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4398496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/>
              <a:t>„Cyfrowa kokaina” </a:t>
            </a:r>
            <a:r>
              <a:rPr lang="pl-PL" sz="4400" b="1" dirty="0" err="1"/>
              <a:t>S</a:t>
            </a:r>
            <a:r>
              <a:rPr lang="pl-PL" sz="4400" b="1" dirty="0" err="1" smtClean="0"/>
              <a:t>martfony</a:t>
            </a:r>
            <a:r>
              <a:rPr lang="pl-PL" sz="4400" b="1" dirty="0" smtClean="0"/>
              <a:t>, tablety </a:t>
            </a:r>
            <a:r>
              <a:rPr lang="pl-PL" sz="4400" b="1" dirty="0"/>
              <a:t>działają na dzieci jak narkotyki!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100811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2400" dirty="0">
                <a:effectLst/>
              </a:rPr>
              <a:t>Udostępnianie urządzeń dotykowych dzieciom w </a:t>
            </a:r>
            <a:r>
              <a:rPr lang="pl-PL" sz="2400" dirty="0" smtClean="0">
                <a:effectLst/>
              </a:rPr>
              <a:t>wieku od </a:t>
            </a:r>
            <a:r>
              <a:rPr lang="pl-PL" sz="2400" dirty="0">
                <a:effectLst/>
              </a:rPr>
              <a:t>3 do 6 lat </a:t>
            </a:r>
            <a:br>
              <a:rPr lang="pl-PL" sz="2400" dirty="0">
                <a:effectLst/>
              </a:rPr>
            </a:b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560840" cy="4392488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dirty="0" smtClean="0">
                <a:solidFill>
                  <a:schemeClr val="tx1"/>
                </a:solidFill>
                <a:latin typeface="Bahnschrift" pitchFamily="34" charset="0"/>
              </a:rPr>
              <a:t>Bezpieczne i pożyteczne treści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dirty="0" smtClean="0">
                <a:solidFill>
                  <a:schemeClr val="tx1"/>
                </a:solidFill>
                <a:latin typeface="Bahnschrift" pitchFamily="34" charset="0"/>
              </a:rPr>
              <a:t>Nie korzystajmy z urządzeń mobilnych codziennie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dirty="0" smtClean="0">
                <a:solidFill>
                  <a:schemeClr val="tx1"/>
                </a:solidFill>
                <a:latin typeface="Bahnschrift" pitchFamily="34" charset="0"/>
              </a:rPr>
              <a:t>Ustalajmy ścisłe ramy czasowe np. 15-30 minut dziennie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dirty="0" smtClean="0">
                <a:solidFill>
                  <a:schemeClr val="tx1"/>
                </a:solidFill>
                <a:latin typeface="Bahnschrift" pitchFamily="34" charset="0"/>
              </a:rPr>
              <a:t>Rodzice powinni towarzyszyć dzieciom w korzystaniu z urządzeń mobilnych, tłumaczyć treści, wykorzystywać je do wzajemnych interakcji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dirty="0" smtClean="0">
                <a:solidFill>
                  <a:schemeClr val="tx1"/>
                </a:solidFill>
                <a:latin typeface="Bahnschrift" pitchFamily="34" charset="0"/>
              </a:rPr>
              <a:t>Nie traktujmy urządzeń mobilnych jako nagrody lub kary, podnosi to w oczach dzieci atrakcyjność tych urządzeń, wzmacnia przywiązanie do nich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dirty="0" smtClean="0">
                <a:solidFill>
                  <a:schemeClr val="tx1"/>
                </a:solidFill>
                <a:latin typeface="Bahnschrift" pitchFamily="34" charset="0"/>
              </a:rPr>
              <a:t>Nie wykorzystujmy urządzeń mobilnych by motywować dzieci do jedzenia, wypełniania codziennych obowiązków</a:t>
            </a:r>
          </a:p>
          <a:p>
            <a:pPr algn="l"/>
            <a:endParaRPr lang="pl-PL" sz="5000" dirty="0" smtClean="0">
              <a:solidFill>
                <a:schemeClr val="tx1"/>
              </a:solidFill>
              <a:latin typeface="Bahnschrift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5000" dirty="0" smtClean="0">
                <a:solidFill>
                  <a:schemeClr val="tx1"/>
                </a:solidFill>
                <a:latin typeface="Bahnschrift" pitchFamily="34" charset="0"/>
              </a:rPr>
              <a:t>Nie udostępniajmy urządzeń przed snem.</a:t>
            </a:r>
            <a:r>
              <a:rPr lang="pl-PL" sz="4200" dirty="0"/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65" y="4869160"/>
            <a:ext cx="2346201" cy="169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0526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65867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stapp.fdn.pl/sites/default/files/imagecache/proglogo/logo_Best_Ap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66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83767" y="449165"/>
            <a:ext cx="6120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Katalog aplikacji mobilnych dla dzieci w wieku przedszkolnym 3-6 lat</a:t>
            </a:r>
          </a:p>
          <a:p>
            <a:endParaRPr lang="pl-PL" dirty="0"/>
          </a:p>
          <a:p>
            <a:r>
              <a:rPr lang="pl-PL" sz="2800" b="1" dirty="0">
                <a:solidFill>
                  <a:srgbClr val="FF0000"/>
                </a:solidFill>
              </a:rPr>
              <a:t>http://bestapp.fdn.pl/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3400" y="2872442"/>
            <a:ext cx="80710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Odnaleźć </a:t>
            </a:r>
            <a:r>
              <a:rPr lang="pl-PL" sz="2000" dirty="0"/>
              <a:t>tu można wiele propozycji ciekawych aplikacji, które umilą najmłodszym czas i dadzą możliwość rozwoju nowych umiejętności</a:t>
            </a:r>
            <a:r>
              <a:rPr lang="pl-PL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By </a:t>
            </a:r>
            <a:r>
              <a:rPr lang="pl-PL" sz="2000" dirty="0"/>
              <a:t>ułatwić wybór odpowiedniej aplikacji z katalogu, propozycje zostały uszeregowane w osiem kategorii tematycznych</a:t>
            </a:r>
            <a:r>
              <a:rPr lang="pl-PL" sz="2000" dirty="0" smtClean="0"/>
              <a:t>:  plastyczne, łamigłówki, zręcznościowe, muzyczne, językowe, przyrodnicze, matematyczne, inne edukacyjne.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Zawsze odkrywajmy aplikacje razem z dzieckiem i nie zostawiajmy go samego z urządzeniem</a:t>
            </a:r>
            <a:r>
              <a:rPr lang="pl-PL" sz="2000" b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32597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62068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Zabezpieczenia…</a:t>
            </a:r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1556792"/>
            <a:ext cx="77768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Ustal hasło dostępu do urządzenia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Urządzenia z systemem Android – opcja </a:t>
            </a:r>
            <a:r>
              <a:rPr lang="pl-PL" sz="2000" b="1" dirty="0" smtClean="0"/>
              <a:t>„Kontrola rodzicielska” </a:t>
            </a:r>
            <a:r>
              <a:rPr lang="pl-PL" sz="2000" dirty="0" smtClean="0"/>
              <a:t>– określamy dostępność różnych treści, blokujemy wulgaryzmy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iPhone, iPad – funkcja </a:t>
            </a:r>
            <a:r>
              <a:rPr lang="pl-PL" sz="2000" b="1" dirty="0" smtClean="0"/>
              <a:t>„Ograniczenia” </a:t>
            </a:r>
            <a:r>
              <a:rPr lang="pl-PL" sz="2000" dirty="0" smtClean="0"/>
              <a:t>– ustalamy ograniczenia wiekowe dostępności do filmów, programów. Blokujemy muzykę, zdjęcia, filmy „dla dorosłych”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Urządzenia z systemem Windows Phone – funkcja </a:t>
            </a:r>
            <a:r>
              <a:rPr lang="pl-PL" sz="2000" b="1" dirty="0" smtClean="0"/>
              <a:t>„Moja Rodzina”</a:t>
            </a: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Norton Family Premier – zarządzanie czasem dzieci spędzanym w </a:t>
            </a:r>
            <a:r>
              <a:rPr lang="pl-PL" sz="2000" dirty="0" err="1" smtClean="0"/>
              <a:t>internecie</a:t>
            </a:r>
            <a:r>
              <a:rPr lang="pl-PL" sz="2000" dirty="0" smtClean="0"/>
              <a:t> /usługa płatna/ - łatwa ochrona wszystkich urządzeń na których mogą pracować dzieci za pomocą jednej funkcji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52440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pl-PL" dirty="0" smtClean="0"/>
              <a:t>Gry internetowe – komputerowe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computer_kids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7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2"/>
          <p:cNvSpPr txBox="1">
            <a:spLocks noChangeArrowheads="1"/>
          </p:cNvSpPr>
          <p:nvPr/>
        </p:nvSpPr>
        <p:spPr bwMode="auto">
          <a:xfrm>
            <a:off x="1403648" y="188640"/>
            <a:ext cx="6324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amerykański ESRB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85800" y="1676400"/>
          <a:ext cx="1047750" cy="1524000"/>
        </p:xfrm>
        <a:graphic>
          <a:graphicData uri="http://schemas.openxmlformats.org/presentationml/2006/ole">
            <p:oleObj spid="_x0000_s2162" name="Obraz - mapa bitowa" r:id="rId3" imgW="819048" imgH="1190476" progId="PBrush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1981200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Tylko dla osób dorosłych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85800" y="3352800"/>
          <a:ext cx="1077913" cy="1524000"/>
        </p:xfrm>
        <a:graphic>
          <a:graphicData uri="http://schemas.openxmlformats.org/presentationml/2006/ole">
            <p:oleObj spid="_x0000_s2163" name="Obraz - mapa bitowa" r:id="rId4" imgW="828791" imgH="1171429" progId="PBrush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85800" y="5029200"/>
          <a:ext cx="1057275" cy="1524000"/>
        </p:xfrm>
        <a:graphic>
          <a:graphicData uri="http://schemas.openxmlformats.org/presentationml/2006/ole">
            <p:oleObj spid="_x0000_s2164" name="Obraz - mapa bitowa" r:id="rId5" imgW="819048" imgH="1181265" progId="PBrush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733800" y="2514600"/>
          <a:ext cx="1041400" cy="1524000"/>
        </p:xfrm>
        <a:graphic>
          <a:graphicData uri="http://schemas.openxmlformats.org/presentationml/2006/ole">
            <p:oleObj spid="_x0000_s2165" name="Obraz - mapa bitowa" r:id="rId6" imgW="781159" imgH="1142857" progId="PBrush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3962400" y="4800600"/>
          <a:ext cx="1004888" cy="1447800"/>
        </p:xfrm>
        <a:graphic>
          <a:graphicData uri="http://schemas.openxmlformats.org/presentationml/2006/ole">
            <p:oleObj spid="_x0000_s2166" name="Obraz - mapa bitowa" r:id="rId7" imgW="800212" imgH="1152381" progId="PBrush">
              <p:embed/>
            </p:oleObj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5943600" y="1295400"/>
          <a:ext cx="995363" cy="1447800"/>
        </p:xfrm>
        <a:graphic>
          <a:graphicData uri="http://schemas.openxmlformats.org/presentationml/2006/ole">
            <p:oleObj spid="_x0000_s2167" name="Obraz - mapa bitowa" r:id="rId8" imgW="819048" imgH="1190476" progId="PBrush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096000" y="3505200"/>
          <a:ext cx="1009650" cy="1447800"/>
        </p:xfrm>
        <a:graphic>
          <a:graphicData uri="http://schemas.openxmlformats.org/presentationml/2006/ole">
            <p:oleObj spid="_x0000_s2168" name="Obraz - mapa bitowa" r:id="rId9" imgW="790476" imgH="1133633" progId="PBrush">
              <p:embed/>
            </p:oleObj>
          </a:graphicData>
        </a:graphic>
      </p:graphicFrame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752600" y="3657600"/>
            <a:ext cx="1828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676400" y="5334000"/>
            <a:ext cx="20574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 powyżej 10 roku życia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876800" y="2895600"/>
            <a:ext cx="2057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małych dzieci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029200" y="5334000"/>
            <a:ext cx="20574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 powyżej 17 lat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7086600" y="3886200"/>
            <a:ext cx="1905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7010400" y="1600200"/>
            <a:ext cx="1905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Reklamy, zwiastuny gier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11430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536" y="1556792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jest używany  wulgarny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język</a:t>
            </a:r>
          </a:p>
        </p:txBody>
      </p:sp>
      <p:pic>
        <p:nvPicPr>
          <p:cNvPr id="52229" name="Picture 5" descr="http://www.pegi.info/pl/index/id/media/img/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716016" y="1268760"/>
            <a:ext cx="2362200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pokazuje przypadki dyskryminacji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(ze względu na rasę, religię)</a:t>
            </a:r>
          </a:p>
        </p:txBody>
      </p:sp>
      <p:pic>
        <p:nvPicPr>
          <p:cNvPr id="52231" name="Picture 7" descr="http://www.pegi.info/pl/index/id/media/img/1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39552" y="3933056"/>
            <a:ext cx="32766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nawiązania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do narkotyków, 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lub jest pokazane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zażywanie narkotyków. </a:t>
            </a:r>
          </a:p>
        </p:txBody>
      </p:sp>
      <p:pic>
        <p:nvPicPr>
          <p:cNvPr id="52233" name="Picture 9" descr="http://www.pegi.info/pl/index/id/media/img/1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44522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23528" y="5805264"/>
            <a:ext cx="280987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może przestraszyć młodsze dzieci.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52235" name="Picture 11" descr="http://www.pegi.info/pl/index/id/media/img/11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2129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860032" y="3429000"/>
            <a:ext cx="2667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Gry, które zachęcają do uprawiania hazardu lub go uczą. </a:t>
            </a:r>
          </a:p>
        </p:txBody>
      </p:sp>
      <p:pic>
        <p:nvPicPr>
          <p:cNvPr id="52237" name="Picture 13" descr="http://www.pegi.info/pl/index/id/media/img/11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6490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107504" y="2708920"/>
            <a:ext cx="3048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nagość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i/lub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zachowania seksualne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2239" name="Picture 15" descr="http://www.pegi.info/pl/index/id/media/img/11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86916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4788024" y="5157192"/>
            <a:ext cx="2362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zawiera elementy przemocy. 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1475656" y="116632"/>
            <a:ext cx="5400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PEGI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(strona z opisem gier </a:t>
            </a:r>
            <a:r>
              <a:rPr lang="pl-PL" sz="1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www.pegi.info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pl-PL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A3A6-0C6F-4E2E-86A5-7F8E2548FB27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10264" cy="93610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MAMO, TATO!                  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147248" cy="4839816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pl-PL" sz="2800" dirty="0" smtClean="0"/>
              <a:t>Pamiętaj ,że korzystanie z urządzeń mobilnych może być dla dziecka pożyteczne TYLKO pod warunkiem, że: 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udostępniasz dziecku urządzenia mobilne w bezpieczny sposób, 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aktywnie towarzyszysz mu podczas korzystania z nich, 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zapewniasz dziecku dostęp wyłącznie do bezpiecznych i pożytecznych treści dostosowanych do jego wieku. 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9097312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764704"/>
            <a:ext cx="8161148" cy="1440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>POZYTYWNE STRONY  KORZYSTANIA ZE </a:t>
            </a:r>
            <a:r>
              <a:rPr lang="pl-PL" sz="4400" dirty="0" smtClean="0"/>
              <a:t>SMARTFONÓW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76656" y="2852936"/>
            <a:ext cx="45719" cy="29173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764" y="3140968"/>
            <a:ext cx="7456676" cy="2496352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sz="2800" b="1" dirty="0" smtClean="0"/>
              <a:t>kontakt rodziców z dzieckiem,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b="1" dirty="0" smtClean="0"/>
              <a:t>zdobywanie </a:t>
            </a:r>
            <a:r>
              <a:rPr lang="pl-PL" sz="2800" b="1" dirty="0"/>
              <a:t>wiedzy i umiejętności,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b="1" dirty="0" smtClean="0"/>
              <a:t>szybki </a:t>
            </a:r>
            <a:r>
              <a:rPr lang="pl-PL" sz="2800" b="1" dirty="0"/>
              <a:t>dostęp do bieżących informacji,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b="1" dirty="0" smtClean="0"/>
              <a:t>rozwijanie zainteresowań,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b="1" dirty="0" smtClean="0"/>
              <a:t>rozrywka </a:t>
            </a:r>
            <a:r>
              <a:rPr lang="pl-PL" sz="2800" b="1" dirty="0"/>
              <a:t>i zabawa. </a:t>
            </a:r>
          </a:p>
        </p:txBody>
      </p:sp>
    </p:spTree>
    <p:extLst>
      <p:ext uri="{BB962C8B-B14F-4D97-AF65-F5344CB8AC3E}">
        <p14:creationId xmlns="" xmlns:p14="http://schemas.microsoft.com/office/powerpoint/2010/main" val="537075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836712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Jeśli nie tablet, smartfon, komputer, telewizor…</a:t>
            </a:r>
          </a:p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99592" y="170080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Ile czasu spędzasz z dzieckiem każdego dnia?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Jaka jest jego jakość? Czy rozmawiasz wtedy przez telefon, sprzątasz a może jednym okiem oglądasz program telewizyjny?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Co masz do zaoferowania swojemu dziecku?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022" y="4509120"/>
            <a:ext cx="2034571" cy="213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65988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3140968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Dziękuję za uwagę! 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1410528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Symbol zastępczy tekstu 6"/>
          <p:cNvSpPr>
            <a:spLocks noGrp="1"/>
          </p:cNvSpPr>
          <p:nvPr>
            <p:ph type="body" idx="1"/>
          </p:nvPr>
        </p:nvSpPr>
        <p:spPr>
          <a:xfrm>
            <a:off x="467544" y="476673"/>
            <a:ext cx="8391847" cy="648072"/>
          </a:xfrm>
        </p:spPr>
        <p:txBody>
          <a:bodyPr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INTERNET 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064896" cy="532859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Internet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to kopalnia wiedzy i plac zabaw. Jednocześnie jednak sieć jest, jak "wielkim śmietnikiem". Oprócz wielu wartościowych rzeczy dzieci i młodzież mogą znaleźć też treści, z którymi kontakt jest dla nich po prostu szkodliwy.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pl-PL" sz="1800" b="1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czego młodzież najczęściej korzysta w Internecie?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endParaRPr lang="pl-PL" sz="19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9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611560" y="2564904"/>
            <a:ext cx="8064896" cy="4032448"/>
          </a:xfrm>
          <a:ln w="12700"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Komunikacja,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Rozrywka,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Ściąganie plików,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Poszukiwanie informacji,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Zakupy,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wiele, innych....</a:t>
            </a:r>
          </a:p>
          <a:p>
            <a:pPr>
              <a:buNone/>
              <a:defRPr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Z portali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społecznościowych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korzystają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częściej dziewczynki niż chłopcy, 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90%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ma konto przynajmniej na jednym portalu społecznościowym. Z gier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on-line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natomiast częściej korzystają chłopcy niż dziewczynki.</a:t>
            </a:r>
            <a:endParaRPr lang="pl-PL" sz="1800" dirty="0" smtClean="0">
              <a:latin typeface="Cambria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-774338">
            <a:off x="3174005" y="2834070"/>
            <a:ext cx="5097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„Internet to okno na świat. Cały świat”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ompu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356992"/>
            <a:ext cx="16966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539553" y="2060848"/>
            <a:ext cx="8064896" cy="2808312"/>
          </a:xfrm>
          <a:ln w="12700">
            <a:noFill/>
          </a:ln>
        </p:spPr>
        <p:txBody>
          <a:bodyPr>
            <a:normAutofit/>
          </a:bodyPr>
          <a:lstStyle/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 smtClean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teraz o tej ciemniejszej stronie....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hacker-botn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077072"/>
            <a:ext cx="27432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Wpływ nadużywania urządzeń mobilnych na dzieci przedszkolne.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568952" cy="489654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 smtClean="0"/>
              <a:t>Dzieci poniżej 3</a:t>
            </a:r>
            <a:r>
              <a:rPr lang="pl-PL" sz="3200" dirty="0"/>
              <a:t> </a:t>
            </a:r>
            <a:r>
              <a:rPr lang="pl-PL" sz="3200" dirty="0" smtClean="0"/>
              <a:t>roku życia – wolniejsze tempo przyswajania mowy, mniejszy zasób słów – by mowa się rozwijała konieczna jest interakcja z drugim człowiekiem.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 smtClean="0"/>
              <a:t>Reagowanie rozdrażnieniem czy agresją w przypadku ograniczenia dostępu do urządzenia.</a:t>
            </a:r>
          </a:p>
        </p:txBody>
      </p:sp>
    </p:spTree>
    <p:extLst>
      <p:ext uri="{BB962C8B-B14F-4D97-AF65-F5344CB8AC3E}">
        <p14:creationId xmlns="" xmlns:p14="http://schemas.microsoft.com/office/powerpoint/2010/main" val="2583610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8568952" cy="604867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 smtClean="0"/>
              <a:t>Kłopoty z zaśnięciem, ponieważ </a:t>
            </a:r>
            <a:r>
              <a:rPr lang="pl-PL" sz="3200" dirty="0" smtClean="0">
                <a:solidFill>
                  <a:schemeClr val="tx1"/>
                </a:solidFill>
                <a:latin typeface="Bahnschrift" pitchFamily="34" charset="0"/>
              </a:rPr>
              <a:t>niebieskie </a:t>
            </a:r>
            <a:r>
              <a:rPr lang="pl-PL" sz="3200" dirty="0">
                <a:solidFill>
                  <a:schemeClr val="tx1"/>
                </a:solidFill>
                <a:latin typeface="Bahnschrift" pitchFamily="34" charset="0"/>
              </a:rPr>
              <a:t>światło monitora pobudza a nie uspokaja dzieci. </a:t>
            </a:r>
            <a:endParaRPr lang="pl-PL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 smtClean="0"/>
              <a:t>Szkodliwe dla oczu dziecka. Zmęczenie oczu, bóle głowy, nasilenie krótkowzroczności – coraz więcej dzieci z tymi problemami pojawia się w gabinetach okulistów, którzy wiążą to z korzystaniem z małych urządzeń elektronicznych. Jedyne wyjście to kontrola rodzicielska i wprowadzenie ograniczeń na korzystanie ze sprzętów zwłaszcza o małym wyświetlaczu.</a:t>
            </a:r>
          </a:p>
        </p:txBody>
      </p:sp>
    </p:spTree>
    <p:extLst>
      <p:ext uri="{BB962C8B-B14F-4D97-AF65-F5344CB8AC3E}">
        <p14:creationId xmlns="" xmlns:p14="http://schemas.microsoft.com/office/powerpoint/2010/main" val="2672306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4571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8568952" cy="655272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/>
              <a:t>Obniżona koncentracja uwagi</a:t>
            </a:r>
            <a:r>
              <a:rPr lang="pl-PL" sz="3200" dirty="0" smtClean="0"/>
              <a:t>.</a:t>
            </a:r>
            <a:endParaRPr lang="pl-PL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 smtClean="0"/>
              <a:t>Słabsze rozumienie poleceń słownych, brak koncentracji na czytanym tekście, nieumiejętność odpowiedzi na pytania po wysłuchaniu bajki.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408800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4571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8568952" cy="6552728"/>
          </a:xfrm>
        </p:spPr>
        <p:txBody>
          <a:bodyPr>
            <a:noAutofit/>
          </a:bodyPr>
          <a:lstStyle/>
          <a:p>
            <a:pPr algn="l"/>
            <a:endParaRPr lang="pl-PL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3200" dirty="0"/>
              <a:t>Tablety i </a:t>
            </a:r>
            <a:r>
              <a:rPr lang="pl-PL" sz="3200" dirty="0" err="1"/>
              <a:t>smartfony</a:t>
            </a:r>
            <a:r>
              <a:rPr lang="pl-PL" sz="3200" dirty="0"/>
              <a:t> zabierają pomysły na zabawę własną i kreatywność. W trakcie korzystania z nich dziecko nie rusza się, więc także są braki w stymulacji ruchowej dla dziecka, które jest bardzo istotnym motorem napędowym w rozwoju. Dziecko musi biegać, wstawać, upadać, tracić równowagę, budować </a:t>
            </a:r>
            <a:r>
              <a:rPr lang="pl-PL" sz="3200" dirty="0" smtClean="0"/>
              <a:t>ją </a:t>
            </a:r>
            <a:r>
              <a:rPr lang="pl-PL" sz="3200" dirty="0"/>
              <a:t>na nowo - siedząc przed tabletem na pewno nie doświadcza takich aktywności, co przyszłościowo wpływa na jego możliwości motoryczne, umiejętności ruchowe i postawę ciała.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35473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4571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8568952" cy="655272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800" dirty="0" smtClean="0"/>
              <a:t>Zmniejszona sprawność ruchowa, manualna. Nowoczesne urządzenia mogą wyrządzić szkodę dłoniom i palcom najmłodszych dzieci. Zabawa </a:t>
            </a:r>
            <a:r>
              <a:rPr lang="pl-PL" sz="2800" dirty="0" err="1" smtClean="0"/>
              <a:t>smartfonem</a:t>
            </a:r>
            <a:r>
              <a:rPr lang="pl-PL" sz="2800" dirty="0" smtClean="0"/>
              <a:t> w dłuższej perspektywie czasu nieść może poważne konsekwencje zdrowotne. Używając ekranów dotykowych, nie wykształcą one mięśni, koniecznych do opanowania zdolności pisania. Jeżeli dziecko stale korzysta z ekranu </a:t>
            </a:r>
            <a:r>
              <a:rPr lang="pl-PL" sz="2800" dirty="0" err="1" smtClean="0"/>
              <a:t>smartfona</a:t>
            </a:r>
            <a:r>
              <a:rPr lang="pl-PL" sz="2800" dirty="0" smtClean="0"/>
              <a:t>, zamiast ćwiczyć zdolności motoryczne za pomocą ołówka i kartki papieru, jego mięśnie pozostają słabe.</a:t>
            </a:r>
          </a:p>
        </p:txBody>
      </p:sp>
    </p:spTree>
    <p:extLst>
      <p:ext uri="{BB962C8B-B14F-4D97-AF65-F5344CB8AC3E}">
        <p14:creationId xmlns="" xmlns:p14="http://schemas.microsoft.com/office/powerpoint/2010/main" val="279692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774</TotalTime>
  <Words>943</Words>
  <Application>Microsoft Office PowerPoint</Application>
  <PresentationFormat>Pokaz na ekranie (4:3)</PresentationFormat>
  <Paragraphs>98</Paragraphs>
  <Slides>21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Aerodynamiczny</vt:lpstr>
      <vt:lpstr>Obraz - mapa bitowa</vt:lpstr>
      <vt:lpstr>Wpływ smartfonów na rozwój dziecka. </vt:lpstr>
      <vt:lpstr>      POZYTYWNE STRONY  KORZYSTANIA ZE SMARTFONÓW</vt:lpstr>
      <vt:lpstr>Slajd 3</vt:lpstr>
      <vt:lpstr>Slajd 4</vt:lpstr>
      <vt:lpstr>Wpływ nadużywania urządzeń mobilnych na dzieci przedszkolne.</vt:lpstr>
      <vt:lpstr>Slajd 6</vt:lpstr>
      <vt:lpstr>Slajd 7</vt:lpstr>
      <vt:lpstr>Slajd 8</vt:lpstr>
      <vt:lpstr>Slajd 9</vt:lpstr>
      <vt:lpstr>Slajd 10</vt:lpstr>
      <vt:lpstr>Smartfon  - „smoczkiem XXI wieku" </vt:lpstr>
      <vt:lpstr> </vt:lpstr>
      <vt:lpstr>Udostępnianie urządzeń dotykowych dzieciom w wieku od 3 do 6 lat  </vt:lpstr>
      <vt:lpstr>Slajd 14</vt:lpstr>
      <vt:lpstr>Slajd 15</vt:lpstr>
      <vt:lpstr>Gry internetowe – komputerowe </vt:lpstr>
      <vt:lpstr>Slajd 17</vt:lpstr>
      <vt:lpstr>Slajd 18</vt:lpstr>
      <vt:lpstr>MAMO, TATO!                    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</dc:creator>
  <cp:lastModifiedBy>User</cp:lastModifiedBy>
  <cp:revision>69</cp:revision>
  <dcterms:created xsi:type="dcterms:W3CDTF">2016-11-23T17:51:53Z</dcterms:created>
  <dcterms:modified xsi:type="dcterms:W3CDTF">2020-01-20T13:20:45Z</dcterms:modified>
</cp:coreProperties>
</file>